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 id="264" r:id="rId8"/>
    <p:sldId id="262" r:id="rId9"/>
    <p:sldId id="270"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656" y="-2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audio" Target="../media/audio1.wav"/></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9.wav"/></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10.wav"/></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media/audio2.wav"/><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audio" Target="../media/audio3.wav"/><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audio" Target="../media/audio4.wav"/><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media/audio5.wav"/></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6.wav"/></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7.wav"/></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8.wav"/></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ECOMMERCE </a:t>
            </a:r>
            <a:endParaRPr lang="en-US" b="1" dirty="0"/>
          </a:p>
        </p:txBody>
      </p:sp>
      <p:sp>
        <p:nvSpPr>
          <p:cNvPr id="3" name="Subtitle 2"/>
          <p:cNvSpPr>
            <a:spLocks noGrp="1"/>
          </p:cNvSpPr>
          <p:nvPr>
            <p:ph type="subTitle" idx="1"/>
          </p:nvPr>
        </p:nvSpPr>
        <p:spPr/>
        <p:txBody>
          <a:bodyPr/>
          <a:lstStyle/>
          <a:p>
            <a:r>
              <a:rPr lang="en-US" b="1" dirty="0" smtClean="0">
                <a:solidFill>
                  <a:schemeClr val="tx1"/>
                </a:solidFill>
              </a:rPr>
              <a:t>DR. SUBRATA BHOWMICK </a:t>
            </a:r>
            <a:endParaRPr lang="en-US" b="1" dirty="0">
              <a:solidFill>
                <a:schemeClr val="tx1"/>
              </a:solidFill>
            </a:endParaRPr>
          </a:p>
        </p:txBody>
      </p:sp>
      <p:pic>
        <p:nvPicPr>
          <p:cNvPr id="4" name="~PP1691.WAV">
            <a:hlinkClick r:id="" action="ppaction://media"/>
          </p:cNvPr>
          <p:cNvPicPr>
            <a:picLocks noRot="1" noChangeAspect="1"/>
          </p:cNvPicPr>
          <p:nvPr>
            <a:wavAudioFile r:embed="rId1" name="~PP1691.WAV"/>
          </p:nvPr>
        </p:nvPicPr>
        <p:blipFill>
          <a:blip r:embed="rId3"/>
          <a:stretch>
            <a:fillRect/>
          </a:stretch>
        </p:blipFill>
        <p:spPr>
          <a:xfrm>
            <a:off x="8696325" y="6410325"/>
            <a:ext cx="304800" cy="304800"/>
          </a:xfrm>
          <a:prstGeom prst="rect">
            <a:avLst/>
          </a:prstGeom>
        </p:spPr>
      </p:pic>
    </p:spTree>
  </p:cSld>
  <p:clrMapOvr>
    <a:masterClrMapping/>
  </p:clrMapOvr>
  <p:transition advTm="70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a:buNone/>
            </a:pPr>
            <a:r>
              <a:rPr lang="en-US" b="1" dirty="0" smtClean="0">
                <a:latin typeface="Times New Roman" pitchFamily="18" charset="0"/>
                <a:cs typeface="Times New Roman" pitchFamily="18" charset="0"/>
              </a:rPr>
              <a:t>    5</a:t>
            </a:r>
            <a:r>
              <a:rPr lang="en-US" b="1" dirty="0" smtClean="0">
                <a:latin typeface="Times New Roman" pitchFamily="18" charset="0"/>
                <a:cs typeface="Times New Roman" pitchFamily="18" charset="0"/>
              </a:rPr>
              <a:t>. Selling by subscriptions</a:t>
            </a:r>
          </a:p>
          <a:p>
            <a:pPr>
              <a:buNone/>
            </a:pPr>
            <a:r>
              <a:rPr lang="en-US" dirty="0" smtClean="0">
                <a:latin typeface="Times New Roman" pitchFamily="18" charset="0"/>
                <a:cs typeface="Times New Roman" pitchFamily="18" charset="0"/>
              </a:rPr>
              <a:t>      A </a:t>
            </a:r>
            <a:r>
              <a:rPr lang="en-US" dirty="0" smtClean="0">
                <a:latin typeface="Times New Roman" pitchFamily="18" charset="0"/>
                <a:cs typeface="Times New Roman" pitchFamily="18" charset="0"/>
              </a:rPr>
              <a:t>subscription-based ecommerce revenue model enables customers to buy and subscribe to a service or product for a defined period - usually lasting for a month or year.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Most software companies adopt the subscription e-business model, including Website builders, Payroll software, Accounting solutions, and many others. The model is not limited to Tech giants only, as ecommerce giants like Netflix, Blue Apron, Amazon Prime, and </a:t>
            </a:r>
            <a:r>
              <a:rPr lang="en-US" dirty="0" err="1" smtClean="0">
                <a:latin typeface="Times New Roman" pitchFamily="18" charset="0"/>
                <a:cs typeface="Times New Roman" pitchFamily="18" charset="0"/>
              </a:rPr>
              <a:t>ButcherBox</a:t>
            </a:r>
            <a:r>
              <a:rPr lang="en-US" dirty="0" smtClean="0">
                <a:latin typeface="Times New Roman" pitchFamily="18" charset="0"/>
                <a:cs typeface="Times New Roman" pitchFamily="18" charset="0"/>
              </a:rPr>
              <a:t> also use the model. </a:t>
            </a:r>
            <a:r>
              <a:rPr lang="en-US" dirty="0" smtClean="0"/>
              <a:t/>
            </a:r>
            <a:br>
              <a:rPr lang="en-US" dirty="0" smtClean="0"/>
            </a:br>
            <a:r>
              <a:rPr lang="en-US" dirty="0" smtClean="0"/>
              <a:t> </a:t>
            </a:r>
            <a:br>
              <a:rPr lang="en-US" dirty="0" smtClean="0"/>
            </a:br>
            <a:endParaRPr lang="en-US" dirty="0" smtClean="0"/>
          </a:p>
        </p:txBody>
      </p:sp>
      <p:pic>
        <p:nvPicPr>
          <p:cNvPr id="4" name="~PP3063.WAV">
            <a:hlinkClick r:id="" action="ppaction://media"/>
          </p:cNvPr>
          <p:cNvPicPr>
            <a:picLocks noRot="1" noChangeAspect="1"/>
          </p:cNvPicPr>
          <p:nvPr>
            <a:wavAudioFile r:embed="rId1" name="~PP3063.WAV"/>
          </p:nvPr>
        </p:nvPicPr>
        <p:blipFill>
          <a:blip r:embed="rId3"/>
          <a:stretch>
            <a:fillRect/>
          </a:stretch>
        </p:blipFill>
        <p:spPr>
          <a:xfrm>
            <a:off x="8696325" y="6410325"/>
            <a:ext cx="304800" cy="304800"/>
          </a:xfrm>
          <a:prstGeom prst="rect">
            <a:avLst/>
          </a:prstGeom>
        </p:spPr>
      </p:pic>
    </p:spTree>
  </p:cSld>
  <p:clrMapOvr>
    <a:masterClrMapping/>
  </p:clrMapOvr>
  <p:transition advTm="2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1600200"/>
            <a:ext cx="8610600" cy="4191000"/>
          </a:xfrm>
        </p:spPr>
        <p:txBody>
          <a:bodyPr>
            <a:normAutofit fontScale="85000" lnSpcReduction="20000"/>
          </a:bodyPr>
          <a:lstStyle/>
          <a:p>
            <a:pPr>
              <a:buNone/>
            </a:pPr>
            <a:r>
              <a:rPr lang="en-US" b="1" dirty="0" smtClean="0"/>
              <a:t>    6. Using a </a:t>
            </a:r>
            <a:r>
              <a:rPr lang="en-US" b="1" dirty="0" err="1" smtClean="0"/>
              <a:t>freemium</a:t>
            </a:r>
            <a:r>
              <a:rPr lang="en-US" b="1" dirty="0" smtClean="0"/>
              <a:t> model</a:t>
            </a:r>
          </a:p>
          <a:p>
            <a:pPr>
              <a:buNone/>
            </a:pPr>
            <a:r>
              <a:rPr lang="en-US" dirty="0" smtClean="0"/>
              <a:t>     </a:t>
            </a:r>
            <a:r>
              <a:rPr lang="en-US" dirty="0" err="1" smtClean="0"/>
              <a:t>Freemium</a:t>
            </a:r>
            <a:r>
              <a:rPr lang="en-US" dirty="0" smtClean="0"/>
              <a:t> is an ecommerce business marketing strategy that involves making some product or service features accessible to users for free while charging a premium price for the additional features. </a:t>
            </a:r>
            <a:br>
              <a:rPr lang="en-US" dirty="0" smtClean="0"/>
            </a:br>
            <a:r>
              <a:rPr lang="en-US" dirty="0" smtClean="0"/>
              <a:t> </a:t>
            </a:r>
            <a:br>
              <a:rPr lang="en-US" dirty="0" smtClean="0"/>
            </a:br>
            <a:r>
              <a:rPr lang="en-US" dirty="0" smtClean="0"/>
              <a:t>The model is mostly used by Social media enterprises like </a:t>
            </a:r>
            <a:r>
              <a:rPr lang="en-US" dirty="0" err="1" smtClean="0"/>
              <a:t>Hootsuite</a:t>
            </a:r>
            <a:r>
              <a:rPr lang="en-US" dirty="0" smtClean="0"/>
              <a:t>, Music providers like </a:t>
            </a:r>
            <a:r>
              <a:rPr lang="en-US" dirty="0" err="1" smtClean="0"/>
              <a:t>Spotify</a:t>
            </a:r>
            <a:r>
              <a:rPr lang="en-US" dirty="0" smtClean="0"/>
              <a:t>, and Software companies that make games and mobile applications. </a:t>
            </a:r>
            <a:br>
              <a:rPr lang="en-US" dirty="0" smtClean="0"/>
            </a:br>
            <a:r>
              <a:rPr lang="en-US" dirty="0" smtClean="0"/>
              <a:t> </a:t>
            </a:r>
            <a:br>
              <a:rPr lang="en-US" dirty="0" smtClean="0"/>
            </a:br>
            <a:endParaRPr lang="en-US" dirty="0" smtClean="0"/>
          </a:p>
          <a:p>
            <a:pPr>
              <a:buNone/>
            </a:pPr>
            <a:endParaRPr lang="en-US" dirty="0" smtClean="0"/>
          </a:p>
          <a:p>
            <a:pPr>
              <a:buNone/>
            </a:pPr>
            <a:endParaRPr lang="en-US" dirty="0"/>
          </a:p>
        </p:txBody>
      </p:sp>
      <p:pic>
        <p:nvPicPr>
          <p:cNvPr id="4" name="~PP3588.WAV">
            <a:hlinkClick r:id="" action="ppaction://media"/>
          </p:cNvPr>
          <p:cNvPicPr>
            <a:picLocks noRot="1" noChangeAspect="1"/>
          </p:cNvPicPr>
          <p:nvPr>
            <a:wavAudioFile r:embed="rId1" name="~PP3588.WAV"/>
          </p:nvPr>
        </p:nvPicPr>
        <p:blipFill>
          <a:blip r:embed="rId3"/>
          <a:stretch>
            <a:fillRect/>
          </a:stretch>
        </p:blipFill>
        <p:spPr>
          <a:xfrm>
            <a:off x="8696325" y="6410325"/>
            <a:ext cx="304800" cy="304800"/>
          </a:xfrm>
          <a:prstGeom prst="rect">
            <a:avLst/>
          </a:prstGeom>
        </p:spPr>
      </p:pic>
    </p:spTree>
  </p:cSld>
  <p:clrMapOvr>
    <a:masterClrMapping/>
  </p:clrMapOvr>
  <p:transition advTm="3525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TECHNOLOGY USED IN ECOMMERCE</a:t>
            </a:r>
            <a:endParaRPr lang="en-US" dirty="0"/>
          </a:p>
        </p:txBody>
      </p:sp>
      <p:sp>
        <p:nvSpPr>
          <p:cNvPr id="3" name="Content Placeholder 2"/>
          <p:cNvSpPr>
            <a:spLocks noGrp="1"/>
          </p:cNvSpPr>
          <p:nvPr>
            <p:ph idx="1"/>
          </p:nvPr>
        </p:nvSpPr>
        <p:spPr>
          <a:xfrm>
            <a:off x="228600" y="1600200"/>
            <a:ext cx="8686800" cy="4525963"/>
          </a:xfrm>
        </p:spPr>
        <p:txBody>
          <a:bodyPr>
            <a:normAutofit fontScale="92500" lnSpcReduction="10000"/>
          </a:bodyPr>
          <a:lstStyle/>
          <a:p>
            <a:pPr algn="just">
              <a:buNone/>
            </a:pPr>
            <a:r>
              <a:rPr lang="en-US" dirty="0" smtClean="0"/>
              <a:t>    The Internet is the</a:t>
            </a:r>
            <a:r>
              <a:rPr lang="en-US" b="1" dirty="0" smtClean="0"/>
              <a:t> </a:t>
            </a:r>
            <a:r>
              <a:rPr lang="en-US" dirty="0" smtClean="0"/>
              <a:t>foremost important tool and the prominent resource that is being used by almost every person across the globe. It connects millions of computers, web pages, websites, and servers. Using the internet we can send emails, photos, videos, and messages to our loved ones. Or in other words, the Internet is a widespread interconnected network of computers and electronic devices(that support Internet). It creates a communication medium to share and get information online.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OF INTERNET </a:t>
            </a:r>
            <a:endParaRPr lang="en-US" dirty="0"/>
          </a:p>
        </p:txBody>
      </p:sp>
      <p:sp>
        <p:nvSpPr>
          <p:cNvPr id="3" name="Content Placeholder 2"/>
          <p:cNvSpPr>
            <a:spLocks noGrp="1"/>
          </p:cNvSpPr>
          <p:nvPr>
            <p:ph idx="1"/>
          </p:nvPr>
        </p:nvSpPr>
        <p:spPr/>
        <p:txBody>
          <a:bodyPr/>
          <a:lstStyle/>
          <a:p>
            <a:pPr>
              <a:buNone/>
            </a:pPr>
            <a:r>
              <a:rPr lang="en-US" dirty="0" smtClean="0"/>
              <a:t> 1. Global Connectivity</a:t>
            </a:r>
          </a:p>
          <a:p>
            <a:pPr>
              <a:buNone/>
            </a:pPr>
            <a:r>
              <a:rPr lang="en-US" dirty="0" smtClean="0"/>
              <a:t> 2. Information Sharing</a:t>
            </a:r>
          </a:p>
          <a:p>
            <a:pPr>
              <a:buNone/>
            </a:pPr>
            <a:r>
              <a:rPr lang="en-US" dirty="0" smtClean="0"/>
              <a:t> 3. Facilitating Communication</a:t>
            </a:r>
          </a:p>
          <a:p>
            <a:pPr>
              <a:buNone/>
            </a:pPr>
            <a:r>
              <a:rPr lang="en-US" dirty="0" smtClean="0"/>
              <a:t> 4.promoting ecommerce and business </a:t>
            </a:r>
          </a:p>
          <a:p>
            <a:pPr>
              <a:buNone/>
            </a:pPr>
            <a:r>
              <a:rPr lang="en-US" dirty="0" smtClean="0"/>
              <a:t>5.Entertainment  and media access </a:t>
            </a:r>
          </a:p>
          <a:p>
            <a:pPr>
              <a:buNone/>
            </a:pPr>
            <a:r>
              <a:rPr lang="en-US" dirty="0" smtClean="0"/>
              <a:t>6. Enhancing education and learning.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WWW</a:t>
            </a:r>
            <a:endParaRPr lang="en-US" dirty="0"/>
          </a:p>
        </p:txBody>
      </p:sp>
      <p:sp>
        <p:nvSpPr>
          <p:cNvPr id="3" name="Content Placeholder 2"/>
          <p:cNvSpPr>
            <a:spLocks noGrp="1"/>
          </p:cNvSpPr>
          <p:nvPr>
            <p:ph idx="1"/>
          </p:nvPr>
        </p:nvSpPr>
        <p:spPr/>
        <p:txBody>
          <a:bodyPr/>
          <a:lstStyle/>
          <a:p>
            <a:pPr algn="just">
              <a:buNone/>
            </a:pPr>
            <a:r>
              <a:rPr lang="en-US" dirty="0" smtClean="0"/>
              <a:t> The </a:t>
            </a:r>
            <a:r>
              <a:rPr lang="en-US" b="1" dirty="0" smtClean="0"/>
              <a:t>World Wide Web</a:t>
            </a:r>
            <a:r>
              <a:rPr lang="en-US" dirty="0" smtClean="0"/>
              <a:t> (</a:t>
            </a:r>
            <a:r>
              <a:rPr lang="en-US" b="1" dirty="0" smtClean="0"/>
              <a:t>WWW</a:t>
            </a:r>
            <a:r>
              <a:rPr lang="en-US" dirty="0" smtClean="0"/>
              <a:t> or simply the </a:t>
            </a:r>
            <a:r>
              <a:rPr lang="en-US" b="1" dirty="0" smtClean="0"/>
              <a:t>Web</a:t>
            </a:r>
            <a:r>
              <a:rPr lang="en-US" dirty="0" smtClean="0"/>
              <a:t>) is an </a:t>
            </a:r>
            <a:r>
              <a:rPr lang="en-US" dirty="0" smtClean="0"/>
              <a:t>INFORMATION TECHNOLOGY</a:t>
            </a:r>
            <a:r>
              <a:rPr lang="en-US" dirty="0" smtClean="0"/>
              <a:t> that enables </a:t>
            </a:r>
            <a:r>
              <a:rPr lang="en-US" dirty="0" smtClean="0"/>
              <a:t>content</a:t>
            </a:r>
            <a:r>
              <a:rPr lang="en-US" dirty="0" smtClean="0"/>
              <a:t> sharing over the </a:t>
            </a:r>
            <a:r>
              <a:rPr lang="en-US" dirty="0" smtClean="0"/>
              <a:t>internet</a:t>
            </a:r>
            <a:r>
              <a:rPr lang="en-US" dirty="0" smtClean="0"/>
              <a:t> through user-friendly ways meant to appeal to users beyond </a:t>
            </a:r>
            <a:r>
              <a:rPr lang="en-US" dirty="0" smtClean="0"/>
              <a:t>IT specialists </a:t>
            </a:r>
            <a:r>
              <a:rPr lang="en-US" dirty="0" smtClean="0"/>
              <a:t>and hobbyists</a:t>
            </a:r>
            <a:r>
              <a:rPr lang="en-US" dirty="0" smtClean="0"/>
              <a:t>.</a:t>
            </a:r>
            <a:r>
              <a:rPr lang="en-US" dirty="0" smtClean="0"/>
              <a:t> It allows documents and other </a:t>
            </a:r>
            <a:r>
              <a:rPr lang="en-US" dirty="0" smtClean="0"/>
              <a:t>WEB RESOURCE</a:t>
            </a:r>
            <a:r>
              <a:rPr lang="en-US" dirty="0" smtClean="0"/>
              <a:t> to be accessed over the Internet according to specific rules of the  (HTTP</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2895600"/>
            <a:ext cx="7696200" cy="3046988"/>
          </a:xfrm>
          <a:prstGeom prst="rect">
            <a:avLst/>
          </a:prstGeom>
        </p:spPr>
        <p:txBody>
          <a:bodyPr wrap="square">
            <a:spAutoFit/>
          </a:bodyPr>
          <a:lstStyle/>
          <a:p>
            <a:r>
              <a:rPr lang="en-US" b="1" dirty="0" smtClean="0"/>
              <a:t>            </a:t>
            </a:r>
            <a:r>
              <a:rPr lang="en-US" sz="2400" b="1" dirty="0" smtClean="0"/>
              <a:t>What Is Electronic Commerce (E-commerce)?</a:t>
            </a:r>
          </a:p>
          <a:p>
            <a:pPr algn="just"/>
            <a:r>
              <a:rPr lang="en-US" sz="2400" dirty="0" smtClean="0"/>
              <a:t>Electronic commerce, or e-commerce, is the buying and selling of goods and services over the internet. E-commerce can be conducted on computers, tablets, </a:t>
            </a:r>
            <a:r>
              <a:rPr lang="en-US" sz="2400" dirty="0" err="1" smtClean="0"/>
              <a:t>smartphones</a:t>
            </a:r>
            <a:r>
              <a:rPr lang="en-US" sz="2400" dirty="0" smtClean="0"/>
              <a:t>, and other smart devices. Nearly every imaginable product and service is now available through e-commerce, and it has upended how many companies and entire industries do business.</a:t>
            </a:r>
            <a:endParaRPr lang="en-US" sz="2400" dirty="0"/>
          </a:p>
        </p:txBody>
      </p:sp>
      <p:sp>
        <p:nvSpPr>
          <p:cNvPr id="1028" name="AutoShape 4" descr="Ecommer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Ecommer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Ecommer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4" name="Picture 10" descr="What is E-commerce? How is it important in your business? | eCommerce"/>
          <p:cNvPicPr>
            <a:picLocks noChangeAspect="1" noChangeArrowheads="1"/>
          </p:cNvPicPr>
          <p:nvPr/>
        </p:nvPicPr>
        <p:blipFill>
          <a:blip r:embed="rId3"/>
          <a:srcRect/>
          <a:stretch>
            <a:fillRect/>
          </a:stretch>
        </p:blipFill>
        <p:spPr bwMode="auto">
          <a:xfrm>
            <a:off x="838200" y="381000"/>
            <a:ext cx="7772400" cy="2362200"/>
          </a:xfrm>
          <a:prstGeom prst="rect">
            <a:avLst/>
          </a:prstGeom>
          <a:noFill/>
        </p:spPr>
      </p:pic>
      <p:pic>
        <p:nvPicPr>
          <p:cNvPr id="7" name="~PP2664.WAV">
            <a:hlinkClick r:id="" action="ppaction://media"/>
          </p:cNvPr>
          <p:cNvPicPr>
            <a:picLocks noRot="1" noChangeAspect="1"/>
          </p:cNvPicPr>
          <p:nvPr>
            <a:wavAudioFile r:embed="rId1" name="~PP2664.WAV"/>
          </p:nvPr>
        </p:nvPicPr>
        <p:blipFill>
          <a:blip r:embed="rId4"/>
          <a:stretch>
            <a:fillRect/>
          </a:stretch>
        </p:blipFill>
        <p:spPr>
          <a:xfrm>
            <a:off x="8696325" y="6410325"/>
            <a:ext cx="304800" cy="304800"/>
          </a:xfrm>
          <a:prstGeom prst="rect">
            <a:avLst/>
          </a:prstGeom>
        </p:spPr>
      </p:pic>
    </p:spTree>
  </p:cSld>
  <p:clrMapOvr>
    <a:masterClrMapping/>
  </p:clrMapOvr>
  <p:transition advTm="2119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7"/>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omparison of six common types of e-commerce"/>
          <p:cNvPicPr>
            <a:picLocks noChangeAspect="1" noChangeArrowheads="1"/>
          </p:cNvPicPr>
          <p:nvPr/>
        </p:nvPicPr>
        <p:blipFill>
          <a:blip r:embed="rId3"/>
          <a:srcRect/>
          <a:stretch>
            <a:fillRect/>
          </a:stretch>
        </p:blipFill>
        <p:spPr bwMode="auto">
          <a:xfrm>
            <a:off x="304800" y="228600"/>
            <a:ext cx="8610600" cy="6400800"/>
          </a:xfrm>
          <a:prstGeom prst="rect">
            <a:avLst/>
          </a:prstGeom>
          <a:noFill/>
        </p:spPr>
      </p:pic>
      <p:pic>
        <p:nvPicPr>
          <p:cNvPr id="3" name="~PP3977.WAV">
            <a:hlinkClick r:id="" action="ppaction://media"/>
          </p:cNvPr>
          <p:cNvPicPr>
            <a:picLocks noRot="1" noChangeAspect="1"/>
          </p:cNvPicPr>
          <p:nvPr>
            <a:wavAudioFile r:embed="rId1" name="~PP3977.WAV"/>
          </p:nvPr>
        </p:nvPicPr>
        <p:blipFill>
          <a:blip r:embed="rId4"/>
          <a:stretch>
            <a:fillRect/>
          </a:stretch>
        </p:blipFill>
        <p:spPr>
          <a:xfrm>
            <a:off x="8696325" y="6410325"/>
            <a:ext cx="304800" cy="304800"/>
          </a:xfrm>
          <a:prstGeom prst="rect">
            <a:avLst/>
          </a:prstGeom>
        </p:spPr>
      </p:pic>
    </p:spTree>
  </p:cSld>
  <p:clrMapOvr>
    <a:masterClrMapping/>
  </p:clrMapOvr>
  <p:transition advTm="5846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3"/>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Advantages and Disadvantages of E-Commerce PowerPoint and Google Slides  Template"/>
          <p:cNvPicPr>
            <a:picLocks noChangeAspect="1" noChangeArrowheads="1"/>
          </p:cNvPicPr>
          <p:nvPr/>
        </p:nvPicPr>
        <p:blipFill>
          <a:blip r:embed="rId3"/>
          <a:srcRect/>
          <a:stretch>
            <a:fillRect/>
          </a:stretch>
        </p:blipFill>
        <p:spPr bwMode="auto">
          <a:xfrm>
            <a:off x="304800" y="457200"/>
            <a:ext cx="8458200" cy="5943600"/>
          </a:xfrm>
          <a:prstGeom prst="rect">
            <a:avLst/>
          </a:prstGeom>
          <a:noFill/>
        </p:spPr>
      </p:pic>
      <p:pic>
        <p:nvPicPr>
          <p:cNvPr id="3" name="~PP3110.WAV">
            <a:hlinkClick r:id="" action="ppaction://media"/>
          </p:cNvPr>
          <p:cNvPicPr>
            <a:picLocks noRot="1" noChangeAspect="1"/>
          </p:cNvPicPr>
          <p:nvPr>
            <a:wavAudioFile r:embed="rId1" name="~PP3110.WAV"/>
          </p:nvPr>
        </p:nvPicPr>
        <p:blipFill>
          <a:blip r:embed="rId4"/>
          <a:stretch>
            <a:fillRect/>
          </a:stretch>
        </p:blipFill>
        <p:spPr>
          <a:xfrm>
            <a:off x="8696325" y="6410325"/>
            <a:ext cx="304800" cy="304800"/>
          </a:xfrm>
          <a:prstGeom prst="rect">
            <a:avLst/>
          </a:prstGeom>
        </p:spPr>
      </p:pic>
    </p:spTree>
  </p:cSld>
  <p:clrMapOvr>
    <a:masterClrMapping/>
  </p:clrMapOvr>
  <p:transition advTm="6855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3"/>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OF ECOMMERCE </a:t>
            </a:r>
            <a:endParaRPr lang="en-US" dirty="0"/>
          </a:p>
        </p:txBody>
      </p:sp>
      <p:sp>
        <p:nvSpPr>
          <p:cNvPr id="3" name="Content Placeholder 2"/>
          <p:cNvSpPr>
            <a:spLocks noGrp="1"/>
          </p:cNvSpPr>
          <p:nvPr>
            <p:ph idx="1"/>
          </p:nvPr>
        </p:nvSpPr>
        <p:spPr>
          <a:xfrm>
            <a:off x="457200" y="1600200"/>
            <a:ext cx="8458200" cy="5029200"/>
          </a:xfrm>
        </p:spPr>
        <p:txBody>
          <a:bodyPr>
            <a:noAutofit/>
          </a:bodyPr>
          <a:lstStyle/>
          <a:p>
            <a:pPr>
              <a:buNone/>
            </a:pPr>
            <a:r>
              <a:rPr lang="en-US" sz="2400" b="1" dirty="0" smtClean="0">
                <a:latin typeface="Times New Roman" pitchFamily="18" charset="0"/>
                <a:cs typeface="Times New Roman" pitchFamily="18" charset="0"/>
              </a:rPr>
              <a:t>     Selling your products to customers</a:t>
            </a:r>
          </a:p>
          <a:p>
            <a:pPr>
              <a:buNone/>
            </a:pPr>
            <a:r>
              <a:rPr lang="en-US" sz="2400" dirty="0" smtClean="0">
                <a:latin typeface="Times New Roman" pitchFamily="18" charset="0"/>
                <a:cs typeface="Times New Roman" pitchFamily="18" charset="0"/>
              </a:rPr>
              <a:t>     Selling your products directly to customers helps you cut costs by eliminating middlemen.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The direct-to-customer model is a great way for online stores to build a loyal relationships with customers, and you can easily customize your customer experience</a:t>
            </a:r>
          </a:p>
          <a:p>
            <a:pPr>
              <a:buNone/>
            </a:pP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Online retailers like </a:t>
            </a:r>
            <a:r>
              <a:rPr lang="en-US" sz="2400" dirty="0" err="1" smtClean="0">
                <a:latin typeface="Times New Roman" pitchFamily="18" charset="0"/>
                <a:cs typeface="Times New Roman" pitchFamily="18" charset="0"/>
              </a:rPr>
              <a:t>Warby</a:t>
            </a:r>
            <a:r>
              <a:rPr lang="en-US" sz="2400" dirty="0" smtClean="0">
                <a:latin typeface="Times New Roman" pitchFamily="18" charset="0"/>
                <a:cs typeface="Times New Roman" pitchFamily="18" charset="0"/>
              </a:rPr>
              <a:t> Parker, Glossier, and Casper practice this type of e-business model.</a:t>
            </a:r>
          </a:p>
          <a:p>
            <a:endParaRPr lang="en-US" sz="2400" dirty="0" smtClean="0">
              <a:latin typeface="Times New Roman" pitchFamily="18" charset="0"/>
              <a:cs typeface="Times New Roman" pitchFamily="18" charset="0"/>
            </a:endParaRPr>
          </a:p>
          <a:p>
            <a:endParaRPr lang="en-US" sz="2400" dirty="0"/>
          </a:p>
        </p:txBody>
      </p:sp>
      <p:pic>
        <p:nvPicPr>
          <p:cNvPr id="4" name="~PP2447.WAV">
            <a:hlinkClick r:id="" action="ppaction://media"/>
          </p:cNvPr>
          <p:cNvPicPr>
            <a:picLocks noRot="1" noChangeAspect="1"/>
          </p:cNvPicPr>
          <p:nvPr>
            <a:wavAudioFile r:embed="rId1" name="~PP2447.WAV"/>
          </p:nvPr>
        </p:nvPicPr>
        <p:blipFill>
          <a:blip r:embed="rId3"/>
          <a:stretch>
            <a:fillRect/>
          </a:stretch>
        </p:blipFill>
        <p:spPr>
          <a:xfrm>
            <a:off x="8696325" y="6410325"/>
            <a:ext cx="304800" cy="304800"/>
          </a:xfrm>
          <a:prstGeom prst="rect">
            <a:avLst/>
          </a:prstGeom>
        </p:spPr>
      </p:pic>
    </p:spTree>
  </p:cSld>
  <p:clrMapOvr>
    <a:masterClrMapping/>
  </p:clrMapOvr>
  <p:transition advTm="1142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324600"/>
          </a:xfrm>
        </p:spPr>
        <p:txBody>
          <a:bodyPr>
            <a:normAutofit/>
          </a:bodyPr>
          <a:lstStyle/>
          <a:p>
            <a:pPr>
              <a:buNone/>
            </a:pPr>
            <a:r>
              <a:rPr lang="en-US" b="1" dirty="0" smtClean="0"/>
              <a:t>    </a:t>
            </a:r>
          </a:p>
          <a:p>
            <a:pPr>
              <a:buNone/>
            </a:pPr>
            <a:endParaRPr lang="en-US" sz="2400" b="1" dirty="0" smtClean="0">
              <a:latin typeface="Times New Roman" pitchFamily="18" charset="0"/>
              <a:cs typeface="Times New Roman" pitchFamily="18" charset="0"/>
            </a:endParaRPr>
          </a:p>
          <a:p>
            <a:pPr>
              <a:buNone/>
            </a:pPr>
            <a:r>
              <a:rPr lang="en-US" sz="2400" b="1" dirty="0" smtClean="0">
                <a:latin typeface="Times New Roman" pitchFamily="18" charset="0"/>
                <a:cs typeface="Times New Roman" pitchFamily="18" charset="0"/>
              </a:rPr>
              <a:t>     Selling "White label" products</a:t>
            </a:r>
          </a:p>
          <a:p>
            <a:pPr algn="just">
              <a:buNone/>
            </a:pPr>
            <a:r>
              <a:rPr lang="en-US" sz="2400" dirty="0" smtClean="0">
                <a:latin typeface="Times New Roman" pitchFamily="18" charset="0"/>
                <a:cs typeface="Times New Roman" pitchFamily="18" charset="0"/>
              </a:rPr>
              <a:t>    White labeling is a business model and strategy that involves branding a third-party product and selling it as your product.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White labeling is common in the health and fashion industry. </a:t>
            </a:r>
          </a:p>
          <a:p>
            <a:pPr algn="just">
              <a:buNone/>
            </a:pPr>
            <a:r>
              <a:rPr lang="en-US" sz="2400" dirty="0" smtClean="0">
                <a:latin typeface="Times New Roman" pitchFamily="18" charset="0"/>
                <a:cs typeface="Times New Roman" pitchFamily="18" charset="0"/>
              </a:rPr>
              <a:t>     An example is a cosmetic brand that buys a particular type of</a:t>
            </a:r>
          </a:p>
          <a:p>
            <a:pPr algn="just">
              <a:buNone/>
            </a:pPr>
            <a:r>
              <a:rPr lang="en-US" sz="2400" dirty="0" smtClean="0">
                <a:latin typeface="Times New Roman" pitchFamily="18" charset="0"/>
                <a:cs typeface="Times New Roman" pitchFamily="18" charset="0"/>
              </a:rPr>
              <a:t>     body cream from a third-party brand and sells it under its   Name. </a:t>
            </a:r>
          </a:p>
          <a:p>
            <a:pPr>
              <a:buNone/>
            </a:pPr>
            <a:r>
              <a:rPr lang="en-US" sz="2400" dirty="0" smtClean="0">
                <a:latin typeface="Times New Roman" pitchFamily="18" charset="0"/>
                <a:cs typeface="Times New Roman" pitchFamily="18" charset="0"/>
              </a:rPr>
              <a:t>     The image and design of the cosmetic brand will be presented on the product, depicting their ownership. </a:t>
            </a:r>
          </a:p>
        </p:txBody>
      </p:sp>
      <p:pic>
        <p:nvPicPr>
          <p:cNvPr id="4" name="~PP52.WAV">
            <a:hlinkClick r:id="" action="ppaction://media"/>
          </p:cNvPr>
          <p:cNvPicPr>
            <a:picLocks noRot="1" noChangeAspect="1"/>
          </p:cNvPicPr>
          <p:nvPr>
            <a:wavAudioFile r:embed="rId1" name="~PP52.WAV"/>
          </p:nvPr>
        </p:nvPicPr>
        <p:blipFill>
          <a:blip r:embed="rId3"/>
          <a:stretch>
            <a:fillRect/>
          </a:stretch>
        </p:blipFill>
        <p:spPr>
          <a:xfrm>
            <a:off x="8696325" y="6410325"/>
            <a:ext cx="304800" cy="304800"/>
          </a:xfrm>
          <a:prstGeom prst="rect">
            <a:avLst/>
          </a:prstGeom>
        </p:spPr>
      </p:pic>
    </p:spTree>
  </p:cSld>
  <p:clrMapOvr>
    <a:masterClrMapping/>
  </p:clrMapOvr>
  <p:transition advTm="558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4876800"/>
          </a:xfrm>
        </p:spPr>
        <p:txBody>
          <a:bodyPr>
            <a:normAutofit/>
          </a:bodyPr>
          <a:lstStyle/>
          <a:p>
            <a:pPr>
              <a:buNone/>
            </a:pPr>
            <a:r>
              <a:rPr lang="en-US" b="1" dirty="0" smtClean="0"/>
              <a:t>    </a:t>
            </a:r>
            <a:r>
              <a:rPr lang="en-US" b="1" dirty="0" smtClean="0">
                <a:latin typeface="Times New Roman" pitchFamily="18" charset="0"/>
                <a:cs typeface="Times New Roman" pitchFamily="18" charset="0"/>
              </a:rPr>
              <a:t>3. Wholesaling</a:t>
            </a:r>
          </a:p>
          <a:p>
            <a:pPr>
              <a:buNone/>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Wholesaling is an ecommerce model and strategy that involves selling goods in large quantities to businesses at a discounted price. </a:t>
            </a:r>
          </a:p>
          <a:p>
            <a:pPr>
              <a:buNone/>
            </a:pPr>
            <a:r>
              <a:rPr lang="en-US" sz="2400" dirty="0" smtClean="0">
                <a:latin typeface="Times New Roman" pitchFamily="18" charset="0"/>
                <a:cs typeface="Times New Roman" pitchFamily="18" charset="0"/>
              </a:rPr>
              <a:t>    This model is common to manufacturers and online retailers.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Venturing into wholesaling requires huge capital and a large inventory. However, the model has high risks and thin profit margins. Many B2B brands and a few B2C companies apply this business strategy.</a:t>
            </a:r>
          </a:p>
          <a:p>
            <a:pPr>
              <a:buNone/>
            </a:pPr>
            <a:endParaRPr lang="en-US" dirty="0"/>
          </a:p>
        </p:txBody>
      </p:sp>
      <p:pic>
        <p:nvPicPr>
          <p:cNvPr id="4" name="~PP3146.WAV">
            <a:hlinkClick r:id="" action="ppaction://media"/>
          </p:cNvPr>
          <p:cNvPicPr>
            <a:picLocks noRot="1" noChangeAspect="1"/>
          </p:cNvPicPr>
          <p:nvPr>
            <a:wavAudioFile r:embed="rId1" name="~PP3146.WAV"/>
          </p:nvPr>
        </p:nvPicPr>
        <p:blipFill>
          <a:blip r:embed="rId3"/>
          <a:stretch>
            <a:fillRect/>
          </a:stretch>
        </p:blipFill>
        <p:spPr>
          <a:xfrm>
            <a:off x="8696325" y="6410325"/>
            <a:ext cx="304800" cy="304800"/>
          </a:xfrm>
          <a:prstGeom prst="rect">
            <a:avLst/>
          </a:prstGeom>
        </p:spPr>
      </p:pic>
    </p:spTree>
  </p:cSld>
  <p:clrMapOvr>
    <a:masterClrMapping/>
  </p:clrMapOvr>
  <p:transition advTm="288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a:buNone/>
            </a:pPr>
            <a:r>
              <a:rPr lang="en-US" sz="2400" b="1" dirty="0" smtClean="0"/>
              <a:t>      </a:t>
            </a:r>
            <a:r>
              <a:rPr lang="en-US" sz="2600" b="1" dirty="0" smtClean="0">
                <a:latin typeface="Times New Roman" pitchFamily="18" charset="0"/>
                <a:cs typeface="Times New Roman" pitchFamily="18" charset="0"/>
              </a:rPr>
              <a:t>4. </a:t>
            </a:r>
            <a:r>
              <a:rPr lang="en-US" sz="2600" b="1" dirty="0" err="1" smtClean="0">
                <a:latin typeface="Times New Roman" pitchFamily="18" charset="0"/>
                <a:cs typeface="Times New Roman" pitchFamily="18" charset="0"/>
              </a:rPr>
              <a:t>Dropshipping</a:t>
            </a:r>
            <a:endParaRPr lang="en-US" sz="2600" b="1"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Want to sell products without holding inventory? Drop shipping is your answer.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Drop shipping is an ecommerce revenue model that allows you to market and sell items by acting as an intermediary between a buyer and a supplier. You eliminate the costs of holding inventory, warehousing, and shipping. </a:t>
            </a:r>
            <a:br>
              <a:rPr lang="en-US" sz="2600" dirty="0" smtClean="0">
                <a:latin typeface="Times New Roman" pitchFamily="18" charset="0"/>
                <a:cs typeface="Times New Roman" pitchFamily="18" charset="0"/>
              </a:rPr>
            </a:br>
            <a:r>
              <a:rPr lang="en-US" sz="2600" dirty="0" smtClean="0">
                <a:latin typeface="Times New Roman" pitchFamily="18" charset="0"/>
                <a:cs typeface="Times New Roman" pitchFamily="18" charset="0"/>
              </a:rPr>
              <a:t> </a:t>
            </a:r>
            <a:br>
              <a:rPr lang="en-US" sz="2600" dirty="0" smtClean="0">
                <a:latin typeface="Times New Roman" pitchFamily="18" charset="0"/>
                <a:cs typeface="Times New Roman" pitchFamily="18" charset="0"/>
              </a:rPr>
            </a:br>
            <a:r>
              <a:rPr lang="en-US" sz="2400" dirty="0" smtClean="0"/>
              <a:t/>
            </a:r>
            <a:br>
              <a:rPr lang="en-US" sz="2400" dirty="0" smtClean="0"/>
            </a:br>
            <a:endParaRPr lang="en-US" sz="2400" dirty="0"/>
          </a:p>
        </p:txBody>
      </p:sp>
      <p:pic>
        <p:nvPicPr>
          <p:cNvPr id="4" name="~PP141.WAV">
            <a:hlinkClick r:id="" action="ppaction://media"/>
          </p:cNvPr>
          <p:cNvPicPr>
            <a:picLocks noRot="1" noChangeAspect="1"/>
          </p:cNvPicPr>
          <p:nvPr>
            <a:wavAudioFile r:embed="rId1" name="~PP141.WAV"/>
          </p:nvPr>
        </p:nvPicPr>
        <p:blipFill>
          <a:blip r:embed="rId3"/>
          <a:stretch>
            <a:fillRect/>
          </a:stretch>
        </p:blipFill>
        <p:spPr>
          <a:xfrm>
            <a:off x="8696325" y="6410325"/>
            <a:ext cx="304800" cy="304800"/>
          </a:xfrm>
          <a:prstGeom prst="rect">
            <a:avLst/>
          </a:prstGeom>
        </p:spPr>
      </p:pic>
    </p:spTree>
  </p:cSld>
  <p:clrMapOvr>
    <a:masterClrMapping/>
  </p:clrMapOvr>
  <p:transition advTm="65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600200"/>
            <a:ext cx="8686800" cy="4800600"/>
          </a:xfrm>
        </p:spPr>
        <p:txBody>
          <a:bodyPr>
            <a:normAutofit lnSpcReduction="10000"/>
          </a:bodyPr>
          <a:lstStyle/>
          <a:p>
            <a:pPr>
              <a:buNone/>
            </a:pPr>
            <a:r>
              <a:rPr lang="en-US" dirty="0" smtClean="0">
                <a:latin typeface="Times New Roman" pitchFamily="18" charset="0"/>
                <a:cs typeface="Times New Roman" pitchFamily="18" charset="0"/>
              </a:rPr>
              <a:t>   You </a:t>
            </a:r>
            <a:r>
              <a:rPr lang="en-US" dirty="0" smtClean="0">
                <a:latin typeface="Times New Roman" pitchFamily="18" charset="0"/>
                <a:cs typeface="Times New Roman" pitchFamily="18" charset="0"/>
              </a:rPr>
              <a:t>can set up an ecommerce website and display products of different brands with your own added price. When a buyer places an order, you notify the supplier who handles the tracking and delivery of the product, then you gain a commission from the price.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You are only responsible for running ads and getting traffic to your ecommerce site. </a:t>
            </a:r>
          </a:p>
          <a:p>
            <a:pPr>
              <a:buNone/>
            </a:pPr>
            <a:r>
              <a:rPr lang="en-US"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282</Words>
  <Application>Microsoft Office PowerPoint</Application>
  <PresentationFormat>On-screen Show (4:3)</PresentationFormat>
  <Paragraphs>37</Paragraphs>
  <Slides>14</Slides>
  <Notes>0</Notes>
  <HiddenSlides>0</HiddenSlides>
  <MMClips>10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ECOMMERCE </vt:lpstr>
      <vt:lpstr>Slide 2</vt:lpstr>
      <vt:lpstr>Slide 3</vt:lpstr>
      <vt:lpstr>Slide 4</vt:lpstr>
      <vt:lpstr>MODELS OF ECOMMERCE </vt:lpstr>
      <vt:lpstr>Slide 6</vt:lpstr>
      <vt:lpstr>Slide 7</vt:lpstr>
      <vt:lpstr>Slide 8</vt:lpstr>
      <vt:lpstr>Slide 9</vt:lpstr>
      <vt:lpstr>Slide 10</vt:lpstr>
      <vt:lpstr>Slide 11</vt:lpstr>
      <vt:lpstr>TECHNOLOGY USED IN ECOMMERCE</vt:lpstr>
      <vt:lpstr>OBJECTIVE OF INTERNET </vt:lpstr>
      <vt:lpstr>WWW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ECOMMERCE</dc:title>
  <dc:creator>91995</dc:creator>
  <cp:lastModifiedBy>91995</cp:lastModifiedBy>
  <cp:revision>6</cp:revision>
  <dcterms:created xsi:type="dcterms:W3CDTF">2006-08-16T00:00:00Z</dcterms:created>
  <dcterms:modified xsi:type="dcterms:W3CDTF">2025-03-14T12:52:14Z</dcterms:modified>
</cp:coreProperties>
</file>